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2" r:id="rId6"/>
    <p:sldId id="373" r:id="rId7"/>
    <p:sldId id="261" r:id="rId8"/>
    <p:sldId id="387" r:id="rId9"/>
    <p:sldId id="388" r:id="rId10"/>
    <p:sldId id="371" r:id="rId11"/>
    <p:sldId id="337" r:id="rId12"/>
    <p:sldId id="264" r:id="rId13"/>
    <p:sldId id="389" r:id="rId14"/>
    <p:sldId id="390" r:id="rId15"/>
    <p:sldId id="392" r:id="rId16"/>
    <p:sldId id="383" r:id="rId17"/>
    <p:sldId id="385" r:id="rId18"/>
    <p:sldId id="386" r:id="rId19"/>
    <p:sldId id="391" r:id="rId20"/>
    <p:sldId id="340" r:id="rId21"/>
    <p:sldId id="339" r:id="rId22"/>
    <p:sldId id="341" r:id="rId23"/>
    <p:sldId id="370" r:id="rId24"/>
    <p:sldId id="381" r:id="rId2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>
      <p:cViewPr varScale="1">
        <p:scale>
          <a:sx n="104" d="100"/>
          <a:sy n="104" d="100"/>
        </p:scale>
        <p:origin x="138" y="4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B997B56-3A3F-43EC-80FC-99151AC600B4}" type="datetimeFigureOut">
              <a:rPr lang="fr-FR" smtClean="0"/>
              <a:pPr/>
              <a:t>02/09/2021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68AEF3D-16AB-4AF9-858B-9FE0B8AAB74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454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9/2/2021</a:t>
            </a:fld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83395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9954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63874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50353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5785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75344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1977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0821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5740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2566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/>
              <a:t>‹N°›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7999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F6120-F1F0-4C60-9FE9-39AC71A9C79D}" type="datetimeFigureOut">
              <a:rPr lang="en-US" smtClean="0"/>
              <a:pPr/>
              <a:t>9/2/2021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‹N°›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3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9.gif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iteseerx.ist.psu.edu/viewdoc/summary?doi=10.1.1.33.41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lthingsdistributed.com/2007/12/eventually_consistent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/people/LuizBarroso/" TargetMode="External"/><Relationship Id="rId2" Type="http://schemas.openxmlformats.org/officeDocument/2006/relationships/hyperlink" Target="https://research.google/people/jeff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.google/pubs/pub40801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1.xml"/><Relationship Id="rId7" Type="http://schemas.openxmlformats.org/officeDocument/2006/relationships/image" Target="../media/image2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jpeg"/><Relationship Id="rId5" Type="http://schemas.openxmlformats.org/officeDocument/2006/relationships/hyperlink" Target="http://www.cdk5.net/wp/" TargetMode="Externa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5.emf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847528" y="1122363"/>
            <a:ext cx="8134672" cy="23876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Service </a:t>
            </a:r>
            <a:r>
              <a:rPr lang="fr-FR" dirty="0" err="1" smtClean="0"/>
              <a:t>Oriented</a:t>
            </a:r>
            <a:r>
              <a:rPr lang="fr-FR" dirty="0" smtClean="0"/>
              <a:t> </a:t>
            </a:r>
            <a:r>
              <a:rPr lang="fr-FR" dirty="0" err="1" smtClean="0"/>
              <a:t>Computing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Examples</a:t>
            </a:r>
            <a:r>
              <a:rPr lang="fr-FR" dirty="0" smtClean="0"/>
              <a:t> of </a:t>
            </a:r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Web </a:t>
            </a:r>
            <a:r>
              <a:rPr lang="fr-FR" dirty="0" err="1" smtClean="0"/>
              <a:t>search</a:t>
            </a:r>
            <a:endParaRPr lang="fr-FR" dirty="0" smtClean="0"/>
          </a:p>
          <a:p>
            <a:r>
              <a:rPr lang="fr-FR" dirty="0" err="1" smtClean="0"/>
              <a:t>Massively</a:t>
            </a:r>
            <a:r>
              <a:rPr lang="fr-FR" dirty="0" smtClean="0"/>
              <a:t> </a:t>
            </a:r>
            <a:r>
              <a:rPr lang="fr-FR" dirty="0" err="1" smtClean="0"/>
              <a:t>multiplayers</a:t>
            </a:r>
            <a:r>
              <a:rPr lang="fr-FR" dirty="0" smtClean="0"/>
              <a:t> Online </a:t>
            </a:r>
            <a:r>
              <a:rPr lang="fr-FR" dirty="0" err="1" smtClean="0"/>
              <a:t>Games</a:t>
            </a:r>
            <a:endParaRPr lang="fr-FR" dirty="0" smtClean="0"/>
          </a:p>
          <a:p>
            <a:r>
              <a:rPr lang="fr-FR" dirty="0" smtClean="0"/>
              <a:t>Financial trading</a:t>
            </a:r>
            <a:endParaRPr lang="fr-FR" dirty="0"/>
          </a:p>
        </p:txBody>
      </p:sp>
      <p:pic>
        <p:nvPicPr>
          <p:cNvPr id="1026" name="Picture 2" descr="Animate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996952"/>
            <a:ext cx="486454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7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smtClean="0"/>
              <a:t>Evolution of scales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 err="1" smtClean="0"/>
              <a:t>Centralised</a:t>
            </a:r>
            <a:r>
              <a:rPr lang="fr-FR" dirty="0" smtClean="0"/>
              <a:t> </a:t>
            </a:r>
            <a:r>
              <a:rPr lang="fr-FR" dirty="0" err="1" smtClean="0"/>
              <a:t>computing</a:t>
            </a:r>
            <a:endParaRPr lang="fr-FR" dirty="0" smtClean="0"/>
          </a:p>
          <a:p>
            <a:r>
              <a:rPr lang="fr-FR" dirty="0" err="1" smtClean="0"/>
              <a:t>Distributed</a:t>
            </a:r>
            <a:r>
              <a:rPr lang="fr-FR" dirty="0" smtClean="0"/>
              <a:t> applications on a local network (LAN)</a:t>
            </a:r>
          </a:p>
          <a:p>
            <a:r>
              <a:rPr lang="fr-FR" dirty="0" err="1" smtClean="0"/>
              <a:t>Distributed</a:t>
            </a:r>
            <a:r>
              <a:rPr lang="fr-FR" dirty="0" smtClean="0"/>
              <a:t> applications on a </a:t>
            </a:r>
            <a:r>
              <a:rPr lang="fr-FR" dirty="0" err="1" smtClean="0"/>
              <a:t>wide</a:t>
            </a:r>
            <a:r>
              <a:rPr lang="fr-FR" dirty="0" smtClean="0"/>
              <a:t> area network - Internet </a:t>
            </a:r>
            <a:r>
              <a:rPr lang="fr-FR" dirty="0" err="1" smtClean="0"/>
              <a:t>is</a:t>
            </a:r>
            <a:r>
              <a:rPr lang="fr-FR" dirty="0" smtClean="0"/>
              <a:t> the computer (Service, P2P)</a:t>
            </a:r>
          </a:p>
          <a:p>
            <a:r>
              <a:rPr lang="fr-FR" dirty="0" err="1" smtClean="0"/>
              <a:t>Elastic</a:t>
            </a:r>
            <a:r>
              <a:rPr lang="fr-FR" dirty="0" smtClean="0"/>
              <a:t> / Utility </a:t>
            </a:r>
            <a:r>
              <a:rPr lang="fr-FR" dirty="0" err="1" smtClean="0"/>
              <a:t>Computing</a:t>
            </a:r>
            <a:r>
              <a:rPr lang="fr-FR" dirty="0" smtClean="0"/>
              <a:t> (Cloud, </a:t>
            </a:r>
            <a:r>
              <a:rPr lang="fr-FR" dirty="0" err="1" smtClean="0"/>
              <a:t>Grid</a:t>
            </a:r>
            <a:r>
              <a:rPr lang="fr-FR" dirty="0" smtClean="0"/>
              <a:t>)</a:t>
            </a:r>
          </a:p>
          <a:p>
            <a:r>
              <a:rPr lang="fr-FR" dirty="0" smtClean="0"/>
              <a:t>Internet of </a:t>
            </a:r>
            <a:r>
              <a:rPr lang="fr-FR" dirty="0" err="1" smtClean="0"/>
              <a:t>things</a:t>
            </a:r>
            <a:endParaRPr lang="fr-FR" dirty="0" smtClean="0"/>
          </a:p>
          <a:p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24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smtClean="0"/>
              <a:t>Challenges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 smtClean="0"/>
              <a:t>Heterogeneity</a:t>
            </a:r>
            <a:endParaRPr lang="fr-FR" dirty="0" smtClean="0"/>
          </a:p>
          <a:p>
            <a:r>
              <a:rPr lang="fr-FR" dirty="0" err="1" smtClean="0"/>
              <a:t>Openness</a:t>
            </a:r>
            <a:endParaRPr lang="fr-FR" dirty="0" smtClean="0"/>
          </a:p>
          <a:p>
            <a:pPr lvl="1"/>
            <a:r>
              <a:rPr lang="fr-FR" dirty="0" smtClean="0"/>
              <a:t>Key interfaces are </a:t>
            </a:r>
            <a:r>
              <a:rPr lang="fr-FR" dirty="0" err="1" smtClean="0"/>
              <a:t>published</a:t>
            </a:r>
            <a:endParaRPr lang="fr-FR" dirty="0" smtClean="0"/>
          </a:p>
          <a:p>
            <a:r>
              <a:rPr lang="fr-FR" dirty="0" smtClean="0"/>
              <a:t>Security</a:t>
            </a:r>
          </a:p>
          <a:p>
            <a:r>
              <a:rPr lang="fr-FR" dirty="0" err="1" smtClean="0"/>
              <a:t>Scalability</a:t>
            </a:r>
            <a:endParaRPr lang="fr-FR" dirty="0" smtClean="0"/>
          </a:p>
          <a:p>
            <a:r>
              <a:rPr lang="fr-FR" dirty="0" err="1" smtClean="0"/>
              <a:t>Failure</a:t>
            </a:r>
            <a:r>
              <a:rPr lang="fr-FR" dirty="0" smtClean="0"/>
              <a:t> Handling</a:t>
            </a:r>
          </a:p>
          <a:p>
            <a:r>
              <a:rPr lang="fr-FR" dirty="0" err="1" smtClean="0"/>
              <a:t>Concurrency</a:t>
            </a:r>
            <a:endParaRPr lang="fr-FR" dirty="0" smtClean="0"/>
          </a:p>
          <a:p>
            <a:r>
              <a:rPr lang="fr-FR" dirty="0" err="1" smtClean="0"/>
              <a:t>Transparency</a:t>
            </a:r>
            <a:endParaRPr lang="fr-FR" dirty="0" smtClean="0"/>
          </a:p>
          <a:p>
            <a:r>
              <a:rPr lang="fr-FR" dirty="0" err="1" smtClean="0"/>
              <a:t>Quality</a:t>
            </a:r>
            <a:r>
              <a:rPr lang="fr-FR" dirty="0" smtClean="0"/>
              <a:t> of service</a:t>
            </a:r>
          </a:p>
        </p:txBody>
      </p:sp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268760"/>
            <a:ext cx="5870555" cy="435133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 </a:t>
            </a:r>
            <a:r>
              <a:rPr lang="fr-FR" dirty="0" err="1" smtClean="0"/>
              <a:t>Theorem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Consistency</a:t>
            </a:r>
            <a:endParaRPr lang="fr-FR" dirty="0" smtClean="0"/>
          </a:p>
          <a:p>
            <a:pPr lvl="1"/>
            <a:r>
              <a:rPr lang="fr-FR" dirty="0" smtClean="0"/>
              <a:t>Atomic data </a:t>
            </a:r>
            <a:r>
              <a:rPr lang="fr-FR" dirty="0" err="1" smtClean="0"/>
              <a:t>object</a:t>
            </a:r>
            <a:endParaRPr lang="fr-FR" dirty="0" smtClean="0"/>
          </a:p>
          <a:p>
            <a:r>
              <a:rPr lang="fr-FR" dirty="0" err="1" smtClean="0"/>
              <a:t>Availability</a:t>
            </a:r>
            <a:endParaRPr lang="fr-FR" dirty="0" smtClean="0"/>
          </a:p>
          <a:p>
            <a:pPr lvl="1"/>
            <a:r>
              <a:rPr lang="fr-FR" dirty="0" err="1" smtClean="0"/>
              <a:t>Every</a:t>
            </a:r>
            <a:r>
              <a:rPr lang="fr-FR" dirty="0" smtClean="0"/>
              <a:t> </a:t>
            </a:r>
            <a:r>
              <a:rPr lang="fr-FR" dirty="0" err="1" smtClean="0"/>
              <a:t>request</a:t>
            </a:r>
            <a:r>
              <a:rPr lang="fr-FR" dirty="0" smtClean="0"/>
              <a:t> to a data </a:t>
            </a:r>
            <a:r>
              <a:rPr lang="fr-FR" dirty="0" err="1" smtClean="0"/>
              <a:t>object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in a </a:t>
            </a:r>
            <a:r>
              <a:rPr lang="fr-FR" dirty="0" err="1" smtClean="0"/>
              <a:t>response</a:t>
            </a:r>
            <a:endParaRPr lang="fr-FR" dirty="0" smtClean="0"/>
          </a:p>
          <a:p>
            <a:r>
              <a:rPr lang="fr-FR" dirty="0" smtClean="0"/>
              <a:t>Partition </a:t>
            </a:r>
            <a:r>
              <a:rPr lang="fr-FR" dirty="0" err="1" smtClean="0"/>
              <a:t>Tolerance</a:t>
            </a:r>
            <a:endParaRPr lang="fr-FR" dirty="0" smtClean="0"/>
          </a:p>
          <a:p>
            <a:pPr lvl="1"/>
            <a:r>
              <a:rPr lang="fr-FR" dirty="0" smtClean="0"/>
              <a:t>The network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lose</a:t>
            </a:r>
            <a:r>
              <a:rPr lang="fr-FR" dirty="0" smtClean="0"/>
              <a:t>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of messages</a:t>
            </a:r>
          </a:p>
          <a:p>
            <a:r>
              <a:rPr lang="fr-FR" dirty="0" smtClean="0"/>
              <a:t>It </a:t>
            </a:r>
            <a:r>
              <a:rPr lang="fr-FR" dirty="0" err="1" smtClean="0"/>
              <a:t>is</a:t>
            </a:r>
            <a:r>
              <a:rPr lang="fr-FR" dirty="0" smtClean="0"/>
              <a:t> impossible to </a:t>
            </a:r>
            <a:r>
              <a:rPr lang="fr-FR" dirty="0" err="1" smtClean="0"/>
              <a:t>provide</a:t>
            </a:r>
            <a:r>
              <a:rPr lang="fr-FR" dirty="0" smtClean="0"/>
              <a:t> the </a:t>
            </a:r>
            <a:r>
              <a:rPr lang="fr-FR" dirty="0" err="1" smtClean="0"/>
              <a:t>three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at the </a:t>
            </a:r>
            <a:r>
              <a:rPr lang="fr-FR" dirty="0" err="1" smtClean="0"/>
              <a:t>same</a:t>
            </a:r>
            <a:r>
              <a:rPr lang="fr-FR" dirty="0" smtClean="0"/>
              <a:t> time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83432" y="5715298"/>
            <a:ext cx="9147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Brewer's conjecture and the feasibility of consistent, available, partition-tolerant web services</a:t>
            </a:r>
          </a:p>
          <a:p>
            <a:r>
              <a:rPr lang="fr-FR" dirty="0" smtClean="0"/>
              <a:t>Gilbert/Lynch</a:t>
            </a:r>
          </a:p>
          <a:p>
            <a:r>
              <a:rPr lang="fr-FR" dirty="0" smtClean="0"/>
              <a:t>https</a:t>
            </a:r>
            <a:r>
              <a:rPr lang="fr-FR" dirty="0"/>
              <a:t>://users.ece.cmu.edu/~adrian/731-sp04/readings/GL-cap.pdf</a:t>
            </a:r>
          </a:p>
        </p:txBody>
      </p:sp>
    </p:spTree>
    <p:extLst>
      <p:ext uri="{BB962C8B-B14F-4D97-AF65-F5344CB8AC3E}">
        <p14:creationId xmlns:p14="http://schemas.microsoft.com/office/powerpoint/2010/main" val="37424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CAP </a:t>
            </a:r>
            <a:r>
              <a:rPr lang="fr-FR" dirty="0" err="1" smtClean="0"/>
              <a:t>revisited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Adapt</a:t>
            </a:r>
            <a:r>
              <a:rPr lang="fr-FR" dirty="0" smtClean="0"/>
              <a:t> the </a:t>
            </a:r>
            <a:r>
              <a:rPr lang="fr-FR" dirty="0" err="1" smtClean="0"/>
              <a:t>criteria</a:t>
            </a:r>
            <a:r>
              <a:rPr lang="fr-FR" dirty="0" smtClean="0"/>
              <a:t> to the applications</a:t>
            </a:r>
          </a:p>
          <a:p>
            <a:r>
              <a:rPr lang="fr-FR" dirty="0" err="1" smtClean="0"/>
              <a:t>Adjust</a:t>
            </a:r>
            <a:r>
              <a:rPr lang="fr-FR" dirty="0" smtClean="0"/>
              <a:t> the </a:t>
            </a:r>
            <a:r>
              <a:rPr lang="fr-FR" dirty="0" err="1" smtClean="0"/>
              <a:t>consistency</a:t>
            </a:r>
            <a:r>
              <a:rPr lang="fr-FR" dirty="0" smtClean="0"/>
              <a:t> </a:t>
            </a:r>
            <a:r>
              <a:rPr lang="fr-FR" dirty="0" err="1" smtClean="0"/>
              <a:t>requirements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endParaRPr lang="fr-FR" dirty="0" smtClean="0"/>
          </a:p>
          <a:p>
            <a:pPr lvl="1"/>
            <a:r>
              <a:rPr lang="fr-FR" dirty="0" err="1" smtClean="0"/>
              <a:t>Strong</a:t>
            </a:r>
            <a:r>
              <a:rPr lang="fr-FR" dirty="0" smtClean="0"/>
              <a:t> </a:t>
            </a:r>
            <a:r>
              <a:rPr lang="fr-FR" dirty="0" err="1" smtClean="0"/>
              <a:t>consistency</a:t>
            </a:r>
            <a:r>
              <a:rPr lang="fr-FR" dirty="0" smtClean="0"/>
              <a:t> to</a:t>
            </a:r>
          </a:p>
          <a:p>
            <a:pPr lvl="1"/>
            <a:r>
              <a:rPr lang="fr-FR" dirty="0" err="1" smtClean="0"/>
              <a:t>Eventual</a:t>
            </a:r>
            <a:r>
              <a:rPr lang="fr-FR" dirty="0" smtClean="0"/>
              <a:t> </a:t>
            </a:r>
            <a:r>
              <a:rPr lang="fr-FR" dirty="0" err="1" smtClean="0"/>
              <a:t>consistency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415480" y="5013176"/>
            <a:ext cx="6647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Harvest, Yield, and Scalable Tolerant Systems (1999)</a:t>
            </a:r>
          </a:p>
          <a:p>
            <a:r>
              <a:rPr lang="fr-FR" dirty="0"/>
              <a:t>Armando Fox , </a:t>
            </a:r>
            <a:r>
              <a:rPr lang="fr-FR" dirty="0" err="1"/>
              <a:t>Eric</a:t>
            </a:r>
            <a:r>
              <a:rPr lang="fr-FR" dirty="0"/>
              <a:t> A. </a:t>
            </a:r>
            <a:r>
              <a:rPr lang="fr-FR" dirty="0" err="1"/>
              <a:t>Brewer</a:t>
            </a:r>
            <a:endParaRPr lang="fr-FR" dirty="0" smtClean="0">
              <a:hlinkClick r:id="rId2"/>
            </a:endParaRPr>
          </a:p>
          <a:p>
            <a:r>
              <a:rPr lang="fr-FR" dirty="0" smtClean="0">
                <a:hlinkClick r:id="rId2"/>
              </a:rPr>
              <a:t>https</a:t>
            </a:r>
            <a:r>
              <a:rPr lang="fr-FR" dirty="0">
                <a:hlinkClick r:id="rId2"/>
              </a:rPr>
              <a:t>://</a:t>
            </a:r>
            <a:r>
              <a:rPr lang="fr-FR" dirty="0" smtClean="0">
                <a:hlinkClick r:id="rId2"/>
              </a:rPr>
              <a:t>citeseerx.ist.psu.edu/viewdoc/summary?doi=10.1.1.33.411</a:t>
            </a:r>
            <a:r>
              <a:rPr lang="fr-FR" dirty="0" smtClean="0"/>
              <a:t>	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7378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Eventual</a:t>
            </a:r>
            <a:r>
              <a:rPr lang="fr-FR" dirty="0" smtClean="0"/>
              <a:t> </a:t>
            </a:r>
            <a:r>
              <a:rPr lang="fr-FR" dirty="0" err="1" smtClean="0"/>
              <a:t>Consistency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Eventually</a:t>
            </a:r>
            <a:r>
              <a:rPr lang="fr-FR" dirty="0" smtClean="0"/>
              <a:t> Consistent</a:t>
            </a:r>
          </a:p>
          <a:p>
            <a:pPr lvl="1"/>
            <a:r>
              <a:rPr lang="fr-FR" dirty="0" smtClean="0"/>
              <a:t>Werner </a:t>
            </a:r>
            <a:r>
              <a:rPr lang="fr-FR" dirty="0" err="1" smtClean="0"/>
              <a:t>Vogels</a:t>
            </a:r>
            <a:r>
              <a:rPr lang="fr-FR" dirty="0" smtClean="0"/>
              <a:t> – Décembre 2006</a:t>
            </a:r>
          </a:p>
          <a:p>
            <a:pPr lvl="1"/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www.allthingsdistributed.com/2007/12/eventually_consistent.html</a:t>
            </a:r>
            <a:endParaRPr lang="fr-FR" dirty="0" smtClean="0"/>
          </a:p>
          <a:p>
            <a:pPr lvl="1"/>
            <a:r>
              <a:rPr lang="fr-FR" dirty="0" err="1" smtClean="0"/>
              <a:t>Discuss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</a:t>
            </a:r>
            <a:r>
              <a:rPr lang="fr-FR" dirty="0" err="1" smtClean="0"/>
              <a:t>consistency</a:t>
            </a:r>
            <a:endParaRPr lang="fr-FR" dirty="0" smtClean="0"/>
          </a:p>
          <a:p>
            <a:r>
              <a:rPr lang="fr-FR" dirty="0" smtClean="0"/>
              <a:t>Causal </a:t>
            </a:r>
            <a:r>
              <a:rPr lang="fr-FR" dirty="0" err="1" smtClean="0"/>
              <a:t>consistency</a:t>
            </a:r>
            <a:r>
              <a:rPr lang="fr-FR" dirty="0" smtClean="0"/>
              <a:t>,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writes</a:t>
            </a:r>
            <a:r>
              <a:rPr lang="fr-FR" dirty="0" smtClean="0"/>
              <a:t> </a:t>
            </a:r>
            <a:r>
              <a:rPr lang="fr-FR" dirty="0" err="1" smtClean="0"/>
              <a:t>consitency</a:t>
            </a:r>
            <a:r>
              <a:rPr lang="fr-FR" dirty="0" smtClean="0"/>
              <a:t>, Session </a:t>
            </a:r>
            <a:r>
              <a:rPr lang="fr-FR" dirty="0" err="1" smtClean="0"/>
              <a:t>consistency</a:t>
            </a:r>
            <a:r>
              <a:rPr lang="fr-FR" dirty="0" smtClean="0"/>
              <a:t>, </a:t>
            </a:r>
            <a:r>
              <a:rPr lang="fr-FR" dirty="0" err="1" smtClean="0"/>
              <a:t>Monotonic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</a:t>
            </a:r>
            <a:r>
              <a:rPr lang="fr-FR" dirty="0" err="1" smtClean="0"/>
              <a:t>consistency</a:t>
            </a:r>
            <a:r>
              <a:rPr lang="fr-FR" dirty="0" smtClean="0"/>
              <a:t>, </a:t>
            </a:r>
            <a:r>
              <a:rPr lang="fr-FR" dirty="0" err="1" smtClean="0"/>
              <a:t>Monotonic</a:t>
            </a:r>
            <a:r>
              <a:rPr lang="fr-FR" dirty="0" smtClean="0"/>
              <a:t> </a:t>
            </a:r>
            <a:r>
              <a:rPr lang="fr-FR" dirty="0" err="1" smtClean="0"/>
              <a:t>write</a:t>
            </a:r>
            <a:r>
              <a:rPr lang="fr-FR" dirty="0" smtClean="0"/>
              <a:t> </a:t>
            </a:r>
            <a:r>
              <a:rPr lang="fr-FR" dirty="0" err="1" smtClean="0"/>
              <a:t>consistency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391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Ordering</a:t>
            </a:r>
            <a:r>
              <a:rPr lang="fr-FR" dirty="0" smtClean="0"/>
              <a:t> of message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708572"/>
            <a:ext cx="8805157" cy="46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Distributed</a:t>
            </a:r>
            <a:r>
              <a:rPr lang="fr-FR" dirty="0" smtClean="0"/>
              <a:t> consensus </a:t>
            </a:r>
            <a:r>
              <a:rPr lang="fr-FR" dirty="0" err="1" smtClean="0"/>
              <a:t>algorithms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Generals</a:t>
            </a:r>
            <a:r>
              <a:rPr lang="fr-FR" dirty="0" smtClean="0"/>
              <a:t> plan a </a:t>
            </a:r>
            <a:r>
              <a:rPr lang="fr-FR" dirty="0" err="1" smtClean="0"/>
              <a:t>coordinated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endParaRPr lang="fr-FR" dirty="0" smtClean="0"/>
          </a:p>
          <a:p>
            <a:r>
              <a:rPr lang="fr-FR" dirty="0" err="1" smtClean="0"/>
              <a:t>They</a:t>
            </a:r>
            <a:r>
              <a:rPr lang="fr-FR" dirty="0" smtClean="0"/>
              <a:t> must all </a:t>
            </a:r>
            <a:r>
              <a:rPr lang="fr-FR" dirty="0" err="1" smtClean="0"/>
              <a:t>agree</a:t>
            </a:r>
            <a:r>
              <a:rPr lang="fr-FR" dirty="0" smtClean="0"/>
              <a:t> on </a:t>
            </a:r>
            <a:r>
              <a:rPr lang="fr-FR" dirty="0" err="1" smtClean="0"/>
              <a:t>attack</a:t>
            </a:r>
            <a:r>
              <a:rPr lang="fr-FR" dirty="0" smtClean="0"/>
              <a:t> (1) or </a:t>
            </a:r>
            <a:r>
              <a:rPr lang="fr-FR" dirty="0" err="1" smtClean="0"/>
              <a:t>retreat</a:t>
            </a:r>
            <a:r>
              <a:rPr lang="fr-FR" dirty="0" smtClean="0"/>
              <a:t> (0)</a:t>
            </a:r>
          </a:p>
          <a:p>
            <a:r>
              <a:rPr lang="fr-FR" dirty="0" smtClean="0"/>
              <a:t>General </a:t>
            </a:r>
            <a:r>
              <a:rPr lang="fr-FR" dirty="0" err="1" smtClean="0"/>
              <a:t>communicate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foot </a:t>
            </a:r>
            <a:r>
              <a:rPr lang="fr-FR" dirty="0" err="1" smtClean="0"/>
              <a:t>messenger</a:t>
            </a:r>
            <a:endParaRPr lang="fr-FR" dirty="0" smtClean="0"/>
          </a:p>
          <a:p>
            <a:pPr lvl="1"/>
            <a:r>
              <a:rPr lang="fr-FR" dirty="0" err="1" smtClean="0"/>
              <a:t>Unreliable</a:t>
            </a:r>
            <a:r>
              <a:rPr lang="fr-FR" dirty="0" smtClean="0"/>
              <a:t> (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lost</a:t>
            </a:r>
            <a:r>
              <a:rPr lang="fr-FR" dirty="0" smtClean="0"/>
              <a:t> or </a:t>
            </a:r>
            <a:r>
              <a:rPr lang="fr-FR" dirty="0" err="1" smtClean="0"/>
              <a:t>captured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Connected</a:t>
            </a:r>
            <a:r>
              <a:rPr lang="fr-FR" dirty="0" smtClean="0"/>
              <a:t> communication graph</a:t>
            </a:r>
          </a:p>
          <a:p>
            <a:pPr lvl="1"/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1847528" y="5142616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3575720" y="5671007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5159896" y="5671007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3215680" y="4269827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4943872" y="4301128"/>
            <a:ext cx="504056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2351584" y="4553156"/>
            <a:ext cx="792088" cy="532028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3766127" y="4393076"/>
            <a:ext cx="1105737" cy="4403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2423592" y="5440848"/>
            <a:ext cx="1044116" cy="36441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4115780" y="5923035"/>
            <a:ext cx="972108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560366" y="4858029"/>
            <a:ext cx="198022" cy="76502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195900" y="4856129"/>
            <a:ext cx="108012" cy="76692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Impossibility</a:t>
            </a:r>
            <a:r>
              <a:rPr lang="fr-FR" dirty="0" smtClean="0"/>
              <a:t> </a:t>
            </a:r>
            <a:r>
              <a:rPr lang="fr-FR" dirty="0" err="1" smtClean="0"/>
              <a:t>theorem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cannot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the </a:t>
            </a:r>
            <a:r>
              <a:rPr lang="fr-FR" dirty="0" err="1" smtClean="0"/>
              <a:t>difference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a slow host and a </a:t>
            </a:r>
            <a:r>
              <a:rPr lang="fr-FR" dirty="0" err="1" smtClean="0"/>
              <a:t>failed</a:t>
            </a:r>
            <a:r>
              <a:rPr lang="fr-FR" dirty="0" smtClean="0"/>
              <a:t> host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2780928"/>
            <a:ext cx="5832648" cy="38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Development</a:t>
            </a:r>
            <a:r>
              <a:rPr lang="fr-FR" dirty="0" smtClean="0"/>
              <a:t>, </a:t>
            </a:r>
            <a:r>
              <a:rPr lang="fr-FR" dirty="0" err="1" smtClean="0"/>
              <a:t>operations</a:t>
            </a:r>
            <a:r>
              <a:rPr lang="fr-FR" dirty="0" smtClean="0"/>
              <a:t> and service </a:t>
            </a:r>
            <a:r>
              <a:rPr lang="fr-FR" dirty="0" err="1" smtClean="0"/>
              <a:t>computing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Conversation </a:t>
            </a:r>
            <a:r>
              <a:rPr lang="fr-FR" dirty="0" err="1" smtClean="0"/>
              <a:t>between</a:t>
            </a:r>
            <a:r>
              <a:rPr lang="fr-FR" dirty="0" smtClean="0"/>
              <a:t> Jim Gray and Werner </a:t>
            </a:r>
            <a:r>
              <a:rPr lang="fr-FR" dirty="0" err="1" smtClean="0"/>
              <a:t>Vogels</a:t>
            </a:r>
            <a:r>
              <a:rPr lang="fr-FR" dirty="0" smtClean="0"/>
              <a:t> (2006)</a:t>
            </a:r>
          </a:p>
          <a:p>
            <a:r>
              <a:rPr lang="fr-FR" dirty="0"/>
              <a:t>https://queue.acm.org/detail.cfm?id=1142065</a:t>
            </a:r>
          </a:p>
        </p:txBody>
      </p:sp>
    </p:spTree>
    <p:extLst>
      <p:ext uri="{BB962C8B-B14F-4D97-AF65-F5344CB8AC3E}">
        <p14:creationId xmlns:p14="http://schemas.microsoft.com/office/powerpoint/2010/main" val="244898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smtClean="0"/>
              <a:t>Goals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 smtClean="0"/>
              <a:t>Understand</a:t>
            </a:r>
            <a:r>
              <a:rPr lang="fr-FR" dirty="0" smtClean="0"/>
              <a:t> the </a:t>
            </a:r>
            <a:r>
              <a:rPr lang="fr-FR" dirty="0" err="1" smtClean="0"/>
              <a:t>Foundations</a:t>
            </a:r>
            <a:endParaRPr lang="fr-FR" dirty="0" smtClean="0"/>
          </a:p>
          <a:p>
            <a:pPr lvl="1"/>
            <a:r>
              <a:rPr lang="fr-FR" dirty="0" err="1" smtClean="0"/>
              <a:t>Characterization</a:t>
            </a:r>
            <a:endParaRPr lang="fr-FR" dirty="0" smtClean="0"/>
          </a:p>
          <a:p>
            <a:pPr lvl="1"/>
            <a:r>
              <a:rPr lang="fr-FR" dirty="0" err="1" smtClean="0"/>
              <a:t>Programming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endParaRPr lang="fr-FR" dirty="0" smtClean="0"/>
          </a:p>
          <a:p>
            <a:pPr lvl="1"/>
            <a:r>
              <a:rPr lang="fr-FR" dirty="0" err="1" smtClean="0"/>
              <a:t>Remote</a:t>
            </a:r>
            <a:r>
              <a:rPr lang="fr-FR" dirty="0" smtClean="0"/>
              <a:t> </a:t>
            </a:r>
            <a:r>
              <a:rPr lang="fr-FR" dirty="0" err="1" smtClean="0"/>
              <a:t>Invokation</a:t>
            </a:r>
            <a:endParaRPr lang="fr-FR" dirty="0" smtClean="0"/>
          </a:p>
          <a:p>
            <a:pPr lvl="1"/>
            <a:r>
              <a:rPr lang="fr-FR" dirty="0" err="1" smtClean="0"/>
              <a:t>Algorithms</a:t>
            </a:r>
            <a:endParaRPr lang="fr-FR" dirty="0" smtClean="0"/>
          </a:p>
          <a:p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r>
              <a:rPr lang="fr-FR" dirty="0" smtClean="0"/>
              <a:t> on Middleware</a:t>
            </a:r>
          </a:p>
          <a:p>
            <a:pPr lvl="1"/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 smtClean="0"/>
          </a:p>
          <a:p>
            <a:pPr lvl="1"/>
            <a:r>
              <a:rPr lang="fr-FR" dirty="0" smtClean="0"/>
              <a:t>Web Services</a:t>
            </a:r>
          </a:p>
          <a:p>
            <a:r>
              <a:rPr lang="fr-FR" dirty="0" smtClean="0"/>
              <a:t>Test, </a:t>
            </a:r>
            <a:r>
              <a:rPr lang="fr-FR" dirty="0" err="1" smtClean="0"/>
              <a:t>Quality</a:t>
            </a:r>
            <a:r>
              <a:rPr lang="fr-FR" dirty="0" smtClean="0"/>
              <a:t> and </a:t>
            </a:r>
            <a:r>
              <a:rPr lang="fr-FR" dirty="0" err="1" smtClean="0"/>
              <a:t>Deployement</a:t>
            </a:r>
            <a:endParaRPr lang="fr-FR" dirty="0" smtClean="0"/>
          </a:p>
          <a:p>
            <a:pPr lvl="1"/>
            <a:r>
              <a:rPr lang="fr-FR" dirty="0" smtClean="0"/>
              <a:t>Code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 lvl="1"/>
            <a:r>
              <a:rPr lang="fr-FR" dirty="0" smtClean="0"/>
              <a:t>Docker</a:t>
            </a:r>
          </a:p>
          <a:p>
            <a:pPr lvl="1"/>
            <a:endParaRPr lang="fr-FR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Failure</a:t>
            </a:r>
            <a:r>
              <a:rPr lang="fr-FR" dirty="0" smtClean="0"/>
              <a:t> Handling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Detecting</a:t>
            </a:r>
            <a:r>
              <a:rPr lang="fr-FR" dirty="0" smtClean="0"/>
              <a:t> </a:t>
            </a:r>
            <a:r>
              <a:rPr lang="fr-FR" dirty="0" err="1" smtClean="0"/>
              <a:t>failures</a:t>
            </a:r>
            <a:endParaRPr lang="fr-FR" dirty="0" smtClean="0"/>
          </a:p>
          <a:p>
            <a:r>
              <a:rPr lang="fr-FR" dirty="0" err="1" smtClean="0"/>
              <a:t>Masking</a:t>
            </a:r>
            <a:r>
              <a:rPr lang="fr-FR" dirty="0" smtClean="0"/>
              <a:t> </a:t>
            </a:r>
            <a:r>
              <a:rPr lang="fr-FR" dirty="0" err="1" smtClean="0"/>
              <a:t>failures</a:t>
            </a:r>
            <a:endParaRPr lang="fr-FR" dirty="0" smtClean="0"/>
          </a:p>
          <a:p>
            <a:r>
              <a:rPr lang="fr-FR" dirty="0" err="1" smtClean="0"/>
              <a:t>Tolerating</a:t>
            </a:r>
            <a:r>
              <a:rPr lang="fr-FR" dirty="0" smtClean="0"/>
              <a:t> </a:t>
            </a:r>
            <a:r>
              <a:rPr lang="fr-FR" dirty="0" err="1" smtClean="0"/>
              <a:t>failures</a:t>
            </a:r>
            <a:endParaRPr lang="fr-FR" dirty="0" smtClean="0"/>
          </a:p>
          <a:p>
            <a:r>
              <a:rPr lang="fr-FR" dirty="0" err="1" smtClean="0"/>
              <a:t>Recovery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failure</a:t>
            </a:r>
            <a:endParaRPr lang="fr-FR" dirty="0" smtClean="0"/>
          </a:p>
          <a:p>
            <a:r>
              <a:rPr lang="fr-FR" dirty="0" err="1" smtClean="0"/>
              <a:t>Redundancy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88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Scalability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Controling</a:t>
            </a:r>
            <a:r>
              <a:rPr lang="fr-FR" dirty="0" smtClean="0"/>
              <a:t> the </a:t>
            </a:r>
            <a:r>
              <a:rPr lang="fr-FR" dirty="0" err="1" smtClean="0"/>
              <a:t>cost</a:t>
            </a:r>
            <a:r>
              <a:rPr lang="fr-FR" dirty="0" smtClean="0"/>
              <a:t> of </a:t>
            </a:r>
            <a:r>
              <a:rPr lang="fr-FR" dirty="0" err="1" smtClean="0"/>
              <a:t>physical</a:t>
            </a:r>
            <a:r>
              <a:rPr lang="fr-FR" dirty="0" smtClean="0"/>
              <a:t> </a:t>
            </a:r>
            <a:r>
              <a:rPr lang="fr-FR" dirty="0" err="1" smtClean="0"/>
              <a:t>resources</a:t>
            </a:r>
            <a:r>
              <a:rPr lang="fr-FR" dirty="0" smtClean="0"/>
              <a:t> (O(n))</a:t>
            </a:r>
          </a:p>
          <a:p>
            <a:r>
              <a:rPr lang="fr-FR" dirty="0" err="1" smtClean="0"/>
              <a:t>Controling</a:t>
            </a:r>
            <a:r>
              <a:rPr lang="fr-FR" dirty="0" smtClean="0"/>
              <a:t> the performance </a:t>
            </a:r>
            <a:r>
              <a:rPr lang="fr-FR" dirty="0" err="1" smtClean="0"/>
              <a:t>lost</a:t>
            </a:r>
            <a:r>
              <a:rPr lang="fr-FR" dirty="0" smtClean="0"/>
              <a:t> (O(log n))</a:t>
            </a:r>
          </a:p>
          <a:p>
            <a:r>
              <a:rPr lang="fr-FR" dirty="0" err="1" smtClean="0"/>
              <a:t>Preventing</a:t>
            </a:r>
            <a:r>
              <a:rPr lang="fr-FR" dirty="0" smtClean="0"/>
              <a:t> software </a:t>
            </a:r>
            <a:r>
              <a:rPr lang="fr-FR" dirty="0" err="1" smtClean="0"/>
              <a:t>resources</a:t>
            </a:r>
            <a:r>
              <a:rPr lang="fr-FR" dirty="0" smtClean="0"/>
              <a:t> running out</a:t>
            </a:r>
          </a:p>
          <a:p>
            <a:r>
              <a:rPr lang="fr-FR" dirty="0" err="1" smtClean="0"/>
              <a:t>Avoiding</a:t>
            </a:r>
            <a:r>
              <a:rPr lang="fr-FR" dirty="0" smtClean="0"/>
              <a:t> performance </a:t>
            </a:r>
            <a:r>
              <a:rPr lang="fr-FR" dirty="0" err="1" smtClean="0"/>
              <a:t>bottleneck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The </a:t>
            </a:r>
            <a:r>
              <a:rPr lang="fr-FR" dirty="0" err="1" smtClean="0"/>
              <a:t>Tail</a:t>
            </a:r>
            <a:r>
              <a:rPr lang="fr-FR" dirty="0" smtClean="0"/>
              <a:t> at </a:t>
            </a:r>
            <a:r>
              <a:rPr lang="fr-FR" dirty="0" err="1" smtClean="0"/>
              <a:t>Scale</a:t>
            </a:r>
            <a:r>
              <a:rPr lang="fr-FR" dirty="0" smtClean="0"/>
              <a:t> </a:t>
            </a:r>
            <a:r>
              <a:rPr lang="en-US" dirty="0">
                <a:hlinkClick r:id="rId2"/>
              </a:rPr>
              <a:t>Jeffrey </a:t>
            </a:r>
            <a:r>
              <a:rPr lang="en-US" dirty="0" smtClean="0">
                <a:hlinkClick r:id="rId2"/>
              </a:rPr>
              <a:t>Dean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Luiz </a:t>
            </a:r>
            <a:r>
              <a:rPr lang="en-US" dirty="0">
                <a:hlinkClick r:id="rId3"/>
              </a:rPr>
              <a:t>André Barroso</a:t>
            </a:r>
            <a:endParaRPr lang="en-US" dirty="0"/>
          </a:p>
          <a:p>
            <a:pPr lvl="1"/>
            <a:r>
              <a:rPr lang="en-US" i="1" dirty="0" smtClean="0"/>
              <a:t>Communications </a:t>
            </a:r>
            <a:r>
              <a:rPr lang="en-US" i="1" dirty="0"/>
              <a:t>of the ACM</a:t>
            </a:r>
            <a:r>
              <a:rPr lang="en-US" dirty="0"/>
              <a:t>, vol. 56 (2013), pp. </a:t>
            </a:r>
            <a:r>
              <a:rPr lang="en-US" dirty="0" smtClean="0"/>
              <a:t>74-80</a:t>
            </a:r>
            <a:endParaRPr lang="fr-FR" dirty="0" smtClean="0"/>
          </a:p>
          <a:p>
            <a:pPr lvl="1"/>
            <a:r>
              <a:rPr lang="fr-FR" dirty="0">
                <a:hlinkClick r:id="rId4"/>
              </a:rPr>
              <a:t>https://research.google/pubs/pub40801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lvl="1"/>
            <a:r>
              <a:rPr lang="fr-FR" dirty="0" err="1" smtClean="0"/>
              <a:t>Discuss</a:t>
            </a:r>
            <a:r>
              <a:rPr lang="fr-FR" dirty="0" smtClean="0"/>
              <a:t> techniques to </a:t>
            </a:r>
            <a:r>
              <a:rPr lang="fr-FR" dirty="0" err="1" smtClean="0"/>
              <a:t>maintain</a:t>
            </a:r>
            <a:r>
              <a:rPr lang="fr-FR" dirty="0" smtClean="0"/>
              <a:t> </a:t>
            </a:r>
            <a:r>
              <a:rPr lang="fr-FR" dirty="0" err="1" smtClean="0"/>
              <a:t>predictable</a:t>
            </a:r>
            <a:r>
              <a:rPr lang="fr-FR" dirty="0" smtClean="0"/>
              <a:t> </a:t>
            </a:r>
            <a:r>
              <a:rPr lang="fr-FR" dirty="0" err="1" smtClean="0"/>
              <a:t>latency</a:t>
            </a:r>
            <a:r>
              <a:rPr lang="fr-FR" dirty="0" smtClean="0"/>
              <a:t> </a:t>
            </a:r>
            <a:r>
              <a:rPr lang="fr-FR" dirty="0" err="1" smtClean="0"/>
              <a:t>even</a:t>
            </a:r>
            <a:r>
              <a:rPr lang="fr-FR" dirty="0" smtClean="0"/>
              <a:t> at a </a:t>
            </a:r>
            <a:r>
              <a:rPr lang="fr-FR" dirty="0" err="1" smtClean="0"/>
              <a:t>very</a:t>
            </a:r>
            <a:r>
              <a:rPr lang="fr-FR" dirty="0" smtClean="0"/>
              <a:t> large </a:t>
            </a:r>
            <a:r>
              <a:rPr lang="fr-FR" dirty="0" err="1" smtClean="0"/>
              <a:t>scale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048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Transparency</a:t>
            </a:r>
            <a:r>
              <a:rPr lang="fr-FR" dirty="0" smtClean="0"/>
              <a:t> (</a:t>
            </a:r>
            <a:r>
              <a:rPr lang="fr-FR" dirty="0" err="1" smtClean="0"/>
              <a:t>from</a:t>
            </a:r>
            <a:r>
              <a:rPr lang="fr-FR" dirty="0" smtClean="0"/>
              <a:t> the </a:t>
            </a:r>
            <a:r>
              <a:rPr lang="fr-FR" dirty="0" err="1" smtClean="0"/>
              <a:t>developer</a:t>
            </a:r>
            <a:r>
              <a:rPr lang="fr-FR" dirty="0" smtClean="0"/>
              <a:t> </a:t>
            </a:r>
            <a:r>
              <a:rPr lang="fr-FR" dirty="0" err="1" smtClean="0"/>
              <a:t>PoV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Access </a:t>
            </a:r>
            <a:r>
              <a:rPr lang="fr-FR" dirty="0" err="1" smtClean="0"/>
              <a:t>transparency</a:t>
            </a:r>
            <a:r>
              <a:rPr lang="fr-FR" dirty="0" smtClean="0"/>
              <a:t> : local vs </a:t>
            </a:r>
            <a:r>
              <a:rPr lang="fr-FR" dirty="0" err="1" smtClean="0"/>
              <a:t>remote</a:t>
            </a:r>
            <a:endParaRPr lang="fr-FR" dirty="0" smtClean="0"/>
          </a:p>
          <a:p>
            <a:r>
              <a:rPr lang="fr-FR" dirty="0" smtClean="0"/>
              <a:t>Location </a:t>
            </a:r>
            <a:r>
              <a:rPr lang="fr-FR" dirty="0" err="1" smtClean="0"/>
              <a:t>transparency</a:t>
            </a:r>
            <a:endParaRPr lang="fr-FR" dirty="0" smtClean="0"/>
          </a:p>
          <a:p>
            <a:r>
              <a:rPr lang="fr-FR" dirty="0" err="1" smtClean="0"/>
              <a:t>Concurrency</a:t>
            </a:r>
            <a:r>
              <a:rPr lang="fr-FR" dirty="0" smtClean="0"/>
              <a:t> </a:t>
            </a:r>
            <a:r>
              <a:rPr lang="fr-FR" dirty="0" err="1" smtClean="0"/>
              <a:t>transparency</a:t>
            </a:r>
            <a:endParaRPr lang="fr-FR" dirty="0" smtClean="0"/>
          </a:p>
          <a:p>
            <a:r>
              <a:rPr lang="fr-FR" dirty="0" err="1" smtClean="0"/>
              <a:t>Replication</a:t>
            </a:r>
            <a:r>
              <a:rPr lang="fr-FR" dirty="0" smtClean="0"/>
              <a:t> </a:t>
            </a:r>
            <a:r>
              <a:rPr lang="fr-FR" dirty="0" err="1" smtClean="0"/>
              <a:t>transparency</a:t>
            </a:r>
            <a:endParaRPr lang="fr-FR" dirty="0" smtClean="0"/>
          </a:p>
          <a:p>
            <a:r>
              <a:rPr lang="fr-FR" dirty="0" err="1" smtClean="0"/>
              <a:t>Failure</a:t>
            </a:r>
            <a:r>
              <a:rPr lang="fr-FR" dirty="0" smtClean="0"/>
              <a:t> </a:t>
            </a:r>
            <a:r>
              <a:rPr lang="fr-FR" dirty="0" err="1" smtClean="0"/>
              <a:t>transparency</a:t>
            </a:r>
            <a:endParaRPr lang="fr-FR" dirty="0" smtClean="0"/>
          </a:p>
          <a:p>
            <a:r>
              <a:rPr lang="fr-FR" dirty="0" err="1" smtClean="0"/>
              <a:t>Mobility</a:t>
            </a:r>
            <a:r>
              <a:rPr lang="fr-FR" dirty="0" smtClean="0"/>
              <a:t> </a:t>
            </a:r>
            <a:r>
              <a:rPr lang="fr-FR" dirty="0" err="1" smtClean="0"/>
              <a:t>transparency</a:t>
            </a:r>
            <a:endParaRPr lang="fr-FR" dirty="0" smtClean="0"/>
          </a:p>
          <a:p>
            <a:r>
              <a:rPr lang="fr-FR" dirty="0" smtClean="0"/>
              <a:t>Performance </a:t>
            </a:r>
            <a:r>
              <a:rPr lang="fr-FR" dirty="0" err="1" smtClean="0"/>
              <a:t>transparency</a:t>
            </a:r>
            <a:endParaRPr lang="fr-FR" dirty="0" smtClean="0"/>
          </a:p>
          <a:p>
            <a:r>
              <a:rPr lang="fr-FR" dirty="0" err="1" smtClean="0"/>
              <a:t>Scaling</a:t>
            </a:r>
            <a:r>
              <a:rPr lang="fr-FR" dirty="0" smtClean="0"/>
              <a:t> </a:t>
            </a:r>
            <a:r>
              <a:rPr lang="fr-FR" dirty="0" err="1" smtClean="0"/>
              <a:t>transparency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11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</a:t>
            </a:r>
            <a:r>
              <a:rPr lang="fr-FR" dirty="0" smtClean="0"/>
              <a:t> of service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Non </a:t>
            </a:r>
            <a:r>
              <a:rPr lang="fr-FR" dirty="0" err="1" smtClean="0"/>
              <a:t>functional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endParaRPr lang="fr-FR" dirty="0" smtClean="0"/>
          </a:p>
          <a:p>
            <a:pPr lvl="1"/>
            <a:r>
              <a:rPr lang="fr-FR" dirty="0" err="1" smtClean="0"/>
              <a:t>Reliability</a:t>
            </a:r>
            <a:r>
              <a:rPr lang="fr-FR" dirty="0" smtClean="0"/>
              <a:t>, </a:t>
            </a:r>
          </a:p>
          <a:p>
            <a:pPr lvl="1"/>
            <a:r>
              <a:rPr lang="fr-FR" dirty="0" err="1" smtClean="0"/>
              <a:t>security</a:t>
            </a:r>
            <a:r>
              <a:rPr lang="fr-FR" dirty="0" smtClean="0"/>
              <a:t>, </a:t>
            </a:r>
          </a:p>
          <a:p>
            <a:pPr lvl="1"/>
            <a:r>
              <a:rPr lang="fr-FR" dirty="0" smtClean="0"/>
              <a:t>performance, </a:t>
            </a:r>
          </a:p>
          <a:p>
            <a:pPr lvl="1"/>
            <a:r>
              <a:rPr lang="fr-FR" dirty="0" err="1" smtClean="0"/>
              <a:t>Adaptability</a:t>
            </a:r>
            <a:endParaRPr lang="fr-FR" dirty="0" smtClean="0"/>
          </a:p>
          <a:p>
            <a:r>
              <a:rPr lang="fr-FR" dirty="0" err="1"/>
              <a:t>Availability</a:t>
            </a:r>
            <a:r>
              <a:rPr lang="fr-FR" dirty="0"/>
              <a:t> : </a:t>
            </a:r>
            <a:r>
              <a:rPr lang="fr-FR" dirty="0" err="1"/>
              <a:t>from</a:t>
            </a:r>
            <a:r>
              <a:rPr lang="fr-FR" dirty="0"/>
              <a:t> 99 to 99.99999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349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Writing</a:t>
            </a:r>
            <a:r>
              <a:rPr lang="fr-FR" dirty="0" smtClean="0"/>
              <a:t> code for </a:t>
            </a:r>
            <a:r>
              <a:rPr lang="fr-FR" dirty="0" err="1" smtClean="0"/>
              <a:t>distributed</a:t>
            </a:r>
            <a:r>
              <a:rPr lang="fr-FR" dirty="0" smtClean="0"/>
              <a:t> applications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extremely</a:t>
            </a:r>
            <a:r>
              <a:rPr lang="fr-FR" dirty="0" smtClean="0"/>
              <a:t> </a:t>
            </a:r>
            <a:r>
              <a:rPr lang="fr-FR" dirty="0" err="1" smtClean="0"/>
              <a:t>difficult</a:t>
            </a:r>
            <a:r>
              <a:rPr lang="fr-FR" dirty="0" smtClean="0"/>
              <a:t> </a:t>
            </a:r>
            <a:r>
              <a:rPr lang="fr-FR" dirty="0" err="1" smtClean="0"/>
              <a:t>without</a:t>
            </a:r>
            <a:r>
              <a:rPr lang="fr-FR" dirty="0" smtClean="0"/>
              <a:t> a </a:t>
            </a:r>
            <a:r>
              <a:rPr lang="fr-FR" smtClean="0"/>
              <a:t>framework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7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smtClean="0"/>
              <a:t>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FR" dirty="0" err="1" smtClean="0"/>
              <a:t>Foundations</a:t>
            </a:r>
            <a:endParaRPr lang="fr-FR" dirty="0" smtClean="0"/>
          </a:p>
          <a:p>
            <a:r>
              <a:rPr lang="fr-FR" dirty="0" err="1" smtClean="0"/>
              <a:t>Platforms</a:t>
            </a:r>
            <a:endParaRPr lang="fr-FR" dirty="0" smtClean="0"/>
          </a:p>
          <a:p>
            <a:r>
              <a:rPr lang="fr-FR" dirty="0" err="1" smtClean="0"/>
              <a:t>Persistence</a:t>
            </a:r>
            <a:endParaRPr lang="fr-FR" dirty="0" smtClean="0"/>
          </a:p>
          <a:p>
            <a:r>
              <a:rPr lang="fr-FR" dirty="0" err="1" smtClean="0"/>
              <a:t>Distributed</a:t>
            </a:r>
            <a:r>
              <a:rPr lang="fr-FR" dirty="0" smtClean="0"/>
              <a:t> Object &amp; Components</a:t>
            </a:r>
          </a:p>
          <a:p>
            <a:r>
              <a:rPr lang="fr-FR" dirty="0" smtClean="0"/>
              <a:t>Service </a:t>
            </a:r>
            <a:r>
              <a:rPr lang="fr-FR" dirty="0" err="1" smtClean="0"/>
              <a:t>Computing</a:t>
            </a:r>
            <a:endParaRPr lang="fr-FR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smtClean="0"/>
              <a:t>Bibliography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r>
              <a:rPr lang="fr-FR" dirty="0" smtClean="0"/>
              <a:t> 5th Edition </a:t>
            </a:r>
          </a:p>
          <a:p>
            <a:pPr lvl="1"/>
            <a:r>
              <a:rPr lang="en-US" dirty="0" smtClean="0"/>
              <a:t>George </a:t>
            </a:r>
            <a:r>
              <a:rPr lang="en-US" dirty="0" err="1" smtClean="0"/>
              <a:t>Coulouris</a:t>
            </a:r>
            <a:r>
              <a:rPr lang="en-US" dirty="0" smtClean="0"/>
              <a:t>, Jean </a:t>
            </a:r>
            <a:r>
              <a:rPr lang="en-US" dirty="0" err="1" smtClean="0"/>
              <a:t>Dollimore</a:t>
            </a:r>
            <a:r>
              <a:rPr lang="en-US" dirty="0" smtClean="0"/>
              <a:t>, Tim </a:t>
            </a:r>
            <a:r>
              <a:rPr lang="en-US" dirty="0" err="1" smtClean="0"/>
              <a:t>Kindberg</a:t>
            </a:r>
            <a:r>
              <a:rPr lang="en-US" dirty="0" smtClean="0"/>
              <a:t> and Gordon Blair</a:t>
            </a:r>
          </a:p>
          <a:p>
            <a:pPr lvl="1"/>
            <a:r>
              <a:rPr lang="fr-FR" dirty="0" smtClean="0">
                <a:hlinkClick r:id="rId5"/>
              </a:rPr>
              <a:t>http://www.cdk5.net/wp/</a:t>
            </a:r>
            <a:endParaRPr lang="fr-FR" dirty="0" smtClean="0"/>
          </a:p>
          <a:p>
            <a:pPr lvl="1"/>
            <a:r>
              <a:rPr lang="fr-FR" dirty="0" smtClean="0"/>
              <a:t>(Lot of illustration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book)</a:t>
            </a:r>
          </a:p>
          <a:p>
            <a:r>
              <a:rPr lang="fr-FR" dirty="0" smtClean="0"/>
              <a:t>Software Engineering 10</a:t>
            </a:r>
          </a:p>
          <a:p>
            <a:pPr lvl="1"/>
            <a:r>
              <a:rPr lang="fr-FR" dirty="0" smtClean="0"/>
              <a:t>Ian </a:t>
            </a:r>
            <a:r>
              <a:rPr lang="fr-FR" dirty="0" err="1" smtClean="0"/>
              <a:t>Sommerville</a:t>
            </a:r>
            <a:endParaRPr lang="fr-FR" dirty="0" smtClean="0"/>
          </a:p>
          <a:p>
            <a:r>
              <a:rPr lang="en-US" dirty="0"/>
              <a:t>Introduction to Reliable and Secure Distributed Programming</a:t>
            </a:r>
          </a:p>
          <a:p>
            <a:pPr lvl="1" fontAlgn="ctr"/>
            <a:r>
              <a:rPr lang="fr-FR" dirty="0"/>
              <a:t>Christian </a:t>
            </a:r>
            <a:r>
              <a:rPr lang="fr-FR" dirty="0" smtClean="0"/>
              <a:t>Cachin, Rachid</a:t>
            </a:r>
            <a:r>
              <a:rPr lang="fr-FR" dirty="0"/>
              <a:t> </a:t>
            </a:r>
            <a:r>
              <a:rPr lang="fr-FR" dirty="0" err="1" smtClean="0"/>
              <a:t>Guerraoui</a:t>
            </a:r>
            <a:r>
              <a:rPr lang="fr-FR" dirty="0" smtClean="0"/>
              <a:t>, </a:t>
            </a:r>
            <a:r>
              <a:rPr lang="fr-FR" dirty="0" err="1" smtClean="0"/>
              <a:t>Luís</a:t>
            </a:r>
            <a:r>
              <a:rPr lang="fr-FR" dirty="0"/>
              <a:t> </a:t>
            </a:r>
            <a:r>
              <a:rPr lang="fr-FR" dirty="0" smtClean="0"/>
              <a:t>Rodrigues</a:t>
            </a:r>
          </a:p>
          <a:p>
            <a:pPr fontAlgn="ctr"/>
            <a:r>
              <a:rPr lang="fr-FR" dirty="0" smtClean="0"/>
              <a:t>Engineering Software </a:t>
            </a:r>
            <a:r>
              <a:rPr lang="fr-FR" dirty="0" err="1" smtClean="0"/>
              <a:t>Products</a:t>
            </a:r>
            <a:endParaRPr lang="fr-FR" dirty="0" smtClean="0"/>
          </a:p>
          <a:p>
            <a:pPr lvl="1" fontAlgn="ctr"/>
            <a:r>
              <a:rPr lang="fr-FR" dirty="0" smtClean="0"/>
              <a:t>Ian </a:t>
            </a:r>
            <a:r>
              <a:rPr lang="fr-FR" dirty="0" err="1" smtClean="0"/>
              <a:t>Sommerville</a:t>
            </a:r>
            <a:endParaRPr lang="fr-FR" dirty="0"/>
          </a:p>
          <a:p>
            <a:r>
              <a:rPr lang="fr-FR" dirty="0" smtClean="0"/>
              <a:t>Lecture of Martin </a:t>
            </a:r>
            <a:r>
              <a:rPr lang="fr-FR" dirty="0" err="1" smtClean="0"/>
              <a:t>Kleppman</a:t>
            </a:r>
            <a:endParaRPr lang="fr-FR" dirty="0" smtClean="0"/>
          </a:p>
          <a:p>
            <a:pPr lvl="1"/>
            <a:r>
              <a:rPr lang="fr-FR" dirty="0"/>
              <a:t>https://www.cst.cam.ac.uk/teaching/2021/ConcDisSys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pic>
        <p:nvPicPr>
          <p:cNvPr id="1026" name="Picture 2" descr="http://www.cdk5.net/wp/wp-content/uploads/2011/03/CDK5-Book-Cov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49" y="2204864"/>
            <a:ext cx="1294875" cy="160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original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88" y="332656"/>
            <a:ext cx="1306343" cy="162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media.springernature.com/w306/springer-static/cover-hires/book/978-3-642-15260-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881" y="4057640"/>
            <a:ext cx="998727" cy="162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err="1" smtClean="0"/>
              <a:t>Distributed</a:t>
            </a:r>
            <a:r>
              <a:rPr lang="fr-FR" dirty="0" smtClean="0"/>
              <a:t> System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err="1" smtClean="0"/>
              <a:t>Definition</a:t>
            </a:r>
            <a:endParaRPr lang="fr-FR" dirty="0" smtClean="0"/>
          </a:p>
          <a:p>
            <a:pPr lvl="1"/>
            <a:r>
              <a:rPr lang="en-US" dirty="0"/>
              <a:t> A collection of independent computers that appears to its users as a </a:t>
            </a:r>
            <a:r>
              <a:rPr lang="en-US" dirty="0" smtClean="0"/>
              <a:t>single coherent </a:t>
            </a:r>
            <a:r>
              <a:rPr lang="en-US" dirty="0"/>
              <a:t>system [</a:t>
            </a:r>
            <a:r>
              <a:rPr lang="en-US" dirty="0" err="1"/>
              <a:t>Tanenbaum</a:t>
            </a:r>
            <a:r>
              <a:rPr lang="en-US" dirty="0"/>
              <a:t> and van Steen, 2007</a:t>
            </a:r>
            <a:r>
              <a:rPr lang="en-US" dirty="0" smtClean="0"/>
              <a:t>]</a:t>
            </a:r>
          </a:p>
          <a:p>
            <a:r>
              <a:rPr lang="en-US" dirty="0" smtClean="0"/>
              <a:t>Independent, autonomous entities</a:t>
            </a:r>
          </a:p>
          <a:p>
            <a:r>
              <a:rPr lang="en-US" dirty="0" smtClean="0"/>
              <a:t>Heterogeneity</a:t>
            </a:r>
          </a:p>
          <a:p>
            <a:r>
              <a:rPr lang="en-US" dirty="0"/>
              <a:t>“. . . a system in which the failure of a computer </a:t>
            </a:r>
            <a:r>
              <a:rPr lang="en-US" dirty="0" smtClean="0"/>
              <a:t>you didn’t </a:t>
            </a:r>
            <a:r>
              <a:rPr lang="en-US" dirty="0"/>
              <a:t>even know existed can render your own </a:t>
            </a:r>
            <a:r>
              <a:rPr lang="en-US" dirty="0" smtClean="0"/>
              <a:t>computer unusable</a:t>
            </a:r>
            <a:r>
              <a:rPr lang="en-US" dirty="0"/>
              <a:t>.” — Leslie </a:t>
            </a:r>
            <a:r>
              <a:rPr lang="en-US" dirty="0" err="1"/>
              <a:t>Lamport</a:t>
            </a:r>
            <a:endParaRPr lang="en-US" dirty="0"/>
          </a:p>
          <a:p>
            <a:pPr lvl="1"/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  <p:pic>
        <p:nvPicPr>
          <p:cNvPr id="1026" name="Picture 2" descr="Distributed Systems: Principles and Paradigms, 2nd Ed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260648"/>
            <a:ext cx="2448272" cy="343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distribute</a:t>
            </a:r>
            <a:r>
              <a:rPr lang="fr-FR" dirty="0" smtClean="0"/>
              <a:t> ?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Inherent</a:t>
            </a:r>
            <a:r>
              <a:rPr lang="fr-FR" dirty="0" smtClean="0"/>
              <a:t> distribution</a:t>
            </a:r>
          </a:p>
          <a:p>
            <a:pPr lvl="1"/>
            <a:r>
              <a:rPr lang="fr-FR" dirty="0" smtClean="0"/>
              <a:t>Information </a:t>
            </a:r>
            <a:r>
              <a:rPr lang="fr-FR" dirty="0" err="1" smtClean="0"/>
              <a:t>dissemination</a:t>
            </a:r>
            <a:r>
              <a:rPr lang="fr-FR" dirty="0" smtClean="0"/>
              <a:t>, </a:t>
            </a:r>
            <a:r>
              <a:rPr lang="fr-FR" dirty="0" err="1" smtClean="0"/>
              <a:t>cooperative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r>
              <a:rPr lang="fr-FR" dirty="0" smtClean="0"/>
              <a:t>, </a:t>
            </a:r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storage</a:t>
            </a:r>
            <a:r>
              <a:rPr lang="fr-FR" dirty="0" smtClean="0"/>
              <a:t>, </a:t>
            </a:r>
            <a:r>
              <a:rPr lang="fr-FR" dirty="0" err="1" smtClean="0"/>
              <a:t>cooperative</a:t>
            </a:r>
            <a:r>
              <a:rPr lang="fr-FR" dirty="0" smtClean="0"/>
              <a:t> editors</a:t>
            </a:r>
          </a:p>
          <a:p>
            <a:r>
              <a:rPr lang="fr-FR" dirty="0" smtClean="0"/>
              <a:t>Distribution as an </a:t>
            </a:r>
            <a:r>
              <a:rPr lang="fr-FR" dirty="0" err="1" smtClean="0"/>
              <a:t>artifact</a:t>
            </a:r>
            <a:endParaRPr lang="fr-FR" dirty="0" smtClean="0"/>
          </a:p>
          <a:p>
            <a:pPr lvl="1"/>
            <a:r>
              <a:rPr lang="fr-FR" dirty="0" smtClean="0"/>
              <a:t>For </a:t>
            </a:r>
            <a:r>
              <a:rPr lang="fr-FR" dirty="0" err="1" smtClean="0"/>
              <a:t>fault</a:t>
            </a:r>
            <a:r>
              <a:rPr lang="fr-FR" dirty="0" smtClean="0"/>
              <a:t> </a:t>
            </a:r>
            <a:r>
              <a:rPr lang="fr-FR" dirty="0" err="1" smtClean="0"/>
              <a:t>tolerance</a:t>
            </a:r>
            <a:r>
              <a:rPr lang="fr-FR" dirty="0" smtClean="0"/>
              <a:t>, </a:t>
            </a:r>
            <a:r>
              <a:rPr lang="fr-FR" dirty="0" err="1" smtClean="0"/>
              <a:t>load</a:t>
            </a:r>
            <a:r>
              <a:rPr lang="fr-FR" dirty="0" smtClean="0"/>
              <a:t> </a:t>
            </a:r>
            <a:r>
              <a:rPr lang="fr-FR" dirty="0" err="1" smtClean="0"/>
              <a:t>balancing</a:t>
            </a:r>
            <a:r>
              <a:rPr lang="fr-FR" dirty="0" smtClean="0"/>
              <a:t>, </a:t>
            </a:r>
            <a:r>
              <a:rPr lang="fr-FR" dirty="0" err="1" smtClean="0"/>
              <a:t>fast</a:t>
            </a:r>
            <a:r>
              <a:rPr lang="fr-FR" dirty="0" smtClean="0"/>
              <a:t> sharing</a:t>
            </a:r>
          </a:p>
          <a:p>
            <a:pPr lvl="1"/>
            <a:r>
              <a:rPr lang="fr-FR" dirty="0" smtClean="0"/>
              <a:t>State machine </a:t>
            </a:r>
            <a:r>
              <a:rPr lang="fr-FR" dirty="0" err="1" smtClean="0"/>
              <a:t>replication</a:t>
            </a:r>
            <a:endParaRPr lang="fr-FR" dirty="0" smtClean="0"/>
          </a:p>
          <a:p>
            <a:pPr lvl="1"/>
            <a:r>
              <a:rPr lang="fr-FR" dirty="0" err="1" smtClean="0"/>
              <a:t>Solve</a:t>
            </a:r>
            <a:r>
              <a:rPr lang="fr-FR" dirty="0" smtClean="0"/>
              <a:t> </a:t>
            </a:r>
            <a:r>
              <a:rPr lang="fr-FR" dirty="0" err="1" smtClean="0"/>
              <a:t>bigger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171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smtClean="0"/>
              <a:t>Distributed Systems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Components </a:t>
            </a:r>
            <a:r>
              <a:rPr lang="fr-FR" dirty="0" err="1" smtClean="0"/>
              <a:t>communicate</a:t>
            </a:r>
            <a:r>
              <a:rPr lang="fr-FR" dirty="0" smtClean="0"/>
              <a:t> and </a:t>
            </a:r>
            <a:r>
              <a:rPr lang="fr-FR" dirty="0" err="1" smtClean="0"/>
              <a:t>coordinate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actions </a:t>
            </a:r>
            <a:r>
              <a:rPr lang="fr-FR" dirty="0" err="1" smtClean="0"/>
              <a:t>only</a:t>
            </a:r>
            <a:r>
              <a:rPr lang="fr-FR" dirty="0" smtClean="0"/>
              <a:t> by message passing.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Computer </a:t>
            </a:r>
            <a:r>
              <a:rPr lang="fr-FR" dirty="0" err="1" smtClean="0"/>
              <a:t>connected</a:t>
            </a:r>
            <a:r>
              <a:rPr lang="fr-FR" dirty="0" smtClean="0"/>
              <a:t> by a Network</a:t>
            </a:r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Concurrency</a:t>
            </a:r>
            <a:endParaRPr lang="fr-FR" dirty="0" smtClean="0"/>
          </a:p>
          <a:p>
            <a:pPr lvl="1"/>
            <a:r>
              <a:rPr lang="fr-FR" dirty="0" smtClean="0"/>
              <a:t>No Global </a:t>
            </a:r>
            <a:r>
              <a:rPr lang="fr-FR" dirty="0" err="1" smtClean="0"/>
              <a:t>Clock</a:t>
            </a:r>
            <a:endParaRPr lang="fr-FR" dirty="0" smtClean="0"/>
          </a:p>
          <a:p>
            <a:pPr lvl="1"/>
            <a:r>
              <a:rPr lang="fr-FR" dirty="0" err="1" smtClean="0"/>
              <a:t>Independant</a:t>
            </a:r>
            <a:r>
              <a:rPr lang="fr-FR" dirty="0" smtClean="0"/>
              <a:t> </a:t>
            </a:r>
            <a:r>
              <a:rPr lang="fr-FR" dirty="0" err="1" smtClean="0"/>
              <a:t>Failure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600" y="2685208"/>
            <a:ext cx="5400600" cy="131608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Latency</a:t>
            </a:r>
            <a:r>
              <a:rPr lang="fr-FR" dirty="0" smtClean="0"/>
              <a:t> and </a:t>
            </a:r>
            <a:r>
              <a:rPr lang="fr-FR" dirty="0" err="1" smtClean="0"/>
              <a:t>Bandwidth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Latency</a:t>
            </a:r>
            <a:r>
              <a:rPr lang="fr-FR" dirty="0" smtClean="0"/>
              <a:t> : time </a:t>
            </a:r>
            <a:r>
              <a:rPr lang="fr-FR" dirty="0" err="1" smtClean="0"/>
              <a:t>until</a:t>
            </a:r>
            <a:r>
              <a:rPr lang="fr-FR" dirty="0" smtClean="0"/>
              <a:t> a message arrives</a:t>
            </a:r>
          </a:p>
          <a:p>
            <a:pPr lvl="1"/>
            <a:r>
              <a:rPr lang="fr-FR" dirty="0" smtClean="0"/>
              <a:t>In the </a:t>
            </a:r>
            <a:r>
              <a:rPr lang="fr-FR" dirty="0" err="1" smtClean="0"/>
              <a:t>same</a:t>
            </a:r>
            <a:r>
              <a:rPr lang="fr-FR" dirty="0" smtClean="0"/>
              <a:t> building : 1 ms</a:t>
            </a:r>
          </a:p>
          <a:p>
            <a:pPr lvl="1"/>
            <a:r>
              <a:rPr lang="fr-FR" dirty="0" err="1" smtClean="0"/>
              <a:t>From</a:t>
            </a:r>
            <a:r>
              <a:rPr lang="fr-FR" dirty="0" smtClean="0"/>
              <a:t> a continent to </a:t>
            </a:r>
            <a:r>
              <a:rPr lang="fr-FR" dirty="0" err="1" smtClean="0"/>
              <a:t>another</a:t>
            </a:r>
            <a:r>
              <a:rPr lang="fr-FR" dirty="0" smtClean="0"/>
              <a:t> : 100 ms</a:t>
            </a:r>
          </a:p>
          <a:p>
            <a:pPr lvl="1"/>
            <a:r>
              <a:rPr lang="fr-FR" dirty="0" smtClean="0"/>
              <a:t>Hard drive in a van : 1 </a:t>
            </a:r>
            <a:r>
              <a:rPr lang="fr-FR" dirty="0" err="1" smtClean="0"/>
              <a:t>day</a:t>
            </a:r>
            <a:endParaRPr lang="fr-FR" dirty="0" smtClean="0"/>
          </a:p>
          <a:p>
            <a:r>
              <a:rPr lang="fr-FR" dirty="0" err="1" smtClean="0"/>
              <a:t>Bandwidth</a:t>
            </a:r>
            <a:r>
              <a:rPr lang="fr-FR" dirty="0" smtClean="0"/>
              <a:t> : data volume per unit time</a:t>
            </a:r>
          </a:p>
          <a:p>
            <a:pPr lvl="1"/>
            <a:r>
              <a:rPr lang="fr-FR" dirty="0" smtClean="0"/>
              <a:t>3G : 1 Mbit/s</a:t>
            </a:r>
          </a:p>
          <a:p>
            <a:pPr lvl="1"/>
            <a:r>
              <a:rPr lang="fr-FR" dirty="0" smtClean="0"/>
              <a:t>Broadband : 100 Mb/s</a:t>
            </a:r>
          </a:p>
          <a:p>
            <a:pPr lvl="1"/>
            <a:r>
              <a:rPr lang="fr-FR" dirty="0" smtClean="0"/>
              <a:t>Hard drive in van : 50 TB/b – 1Gbit/s (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more)</a:t>
            </a:r>
            <a:endParaRPr lang="fr-FR" dirty="0"/>
          </a:p>
        </p:txBody>
      </p:sp>
      <p:pic>
        <p:nvPicPr>
          <p:cNvPr id="2050" name="Picture 2" descr="AWS&amp;#39;s crazy, genius plan to haul your data to the clou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5219092"/>
            <a:ext cx="6336704" cy="16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147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Client Server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690688"/>
            <a:ext cx="999613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90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2Dl5hQS8A4aWTNA7GjDy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E5CAI8Hqnl5w9mVWro1i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XTE3jwrzg3cQ9mZJ3Sp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ak0Wj3N8wl4KBWdswcfWu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2rUrF4qxexk5meBjL7y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TcxKkWEqWH5MoKoLZKLC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L8Js50HyvqtTfpBACvgg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4FkHiGZuvhBKSy07RX2L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VVg9UxYPTShMSQrS8YYV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lmlCMydAvmnkQM8wUoM2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3x71qZcxpcAAazTmBdgN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4e3P7R3lO4lSDVNsvOku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LNPFqpQ2zGX292FyPQg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g6bbisRzMXZNLW8OCCV9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g2C9oipDQU9AsKIXKYiM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Frx1GB3cqhc3VQ39uW9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gQ41IuEM0VHDdbw32fPm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HmRiG7g9C0hGcidUvhoc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6XJZlRXYyyI3ek35PlF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4uRBNJtn9lE3nv1f7otO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fhQaW1RdSD3YBKkW7VhF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ueZAsczQAHERFTOoQ5K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efzpADhoIAifMza7GViCL"/>
</p:tagLst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40092</TotalTime>
  <Words>654</Words>
  <Application>Microsoft Office PowerPoint</Application>
  <PresentationFormat>Grand écran</PresentationFormat>
  <Paragraphs>155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Distributed Systems Service Oriented Computing</vt:lpstr>
      <vt:lpstr>Goals</vt:lpstr>
      <vt:lpstr>Content</vt:lpstr>
      <vt:lpstr>Bibliography</vt:lpstr>
      <vt:lpstr>Distributed System</vt:lpstr>
      <vt:lpstr>Why distribute ? </vt:lpstr>
      <vt:lpstr>Distributed Systems</vt:lpstr>
      <vt:lpstr>Latency and Bandwidth</vt:lpstr>
      <vt:lpstr>Client Server Example</vt:lpstr>
      <vt:lpstr>Examples of distributed systems</vt:lpstr>
      <vt:lpstr>Evolution of scales</vt:lpstr>
      <vt:lpstr>Challenges</vt:lpstr>
      <vt:lpstr>CAP Theorem</vt:lpstr>
      <vt:lpstr>CAP revisited</vt:lpstr>
      <vt:lpstr>Eventual Consistency</vt:lpstr>
      <vt:lpstr>Ordering of message</vt:lpstr>
      <vt:lpstr>Distributed consensus algorithms</vt:lpstr>
      <vt:lpstr>Impossibility theorem</vt:lpstr>
      <vt:lpstr>Development, operations and service computing</vt:lpstr>
      <vt:lpstr>Failure Handling</vt:lpstr>
      <vt:lpstr>Scalability</vt:lpstr>
      <vt:lpstr>Transparency (from the developer PoV)</vt:lpstr>
      <vt:lpstr>Quality of service</vt:lpstr>
      <vt:lpstr>Writing code for distributed applications is extremely difficult without a framework</vt:lpstr>
    </vt:vector>
  </TitlesOfParts>
  <Company>Nancy Université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d’applications réparties</dc:title>
  <dc:creator>François Charoy</dc:creator>
  <cp:lastModifiedBy>Francois Charoy</cp:lastModifiedBy>
  <cp:revision>142</cp:revision>
  <dcterms:created xsi:type="dcterms:W3CDTF">2009-08-27T11:50:31Z</dcterms:created>
  <dcterms:modified xsi:type="dcterms:W3CDTF">2021-09-03T09:40:23Z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1KhpWWAmssFvqtZXiBUsSFnSy_X4K9__31vKv0FficYg</vt:lpwstr>
  </property>
  <property fmtid="{D5CDD505-2E9C-101B-9397-08002B2CF9AE}" pid="4" name="Google.Documents.RevisionId">
    <vt:lpwstr>02518662733623590560</vt:lpwstr>
  </property>
  <property fmtid="{D5CDD505-2E9C-101B-9397-08002B2CF9AE}" pid="5" name="Google.Documents.PreviousRevisionId">
    <vt:lpwstr>04083309326476756954</vt:lpwstr>
  </property>
  <property fmtid="{D5CDD505-2E9C-101B-9397-08002B2CF9AE}" pid="6" name="Google.Documents.PluginVersion">
    <vt:lpwstr>2.0.2154.5604</vt:lpwstr>
  </property>
  <property fmtid="{D5CDD505-2E9C-101B-9397-08002B2CF9AE}" pid="7" name="Google.Documents.MergeIncapabilityFlags">
    <vt:i4>0</vt:i4>
  </property>
</Properties>
</file>